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2"/>
  </p:notesMasterIdLst>
  <p:sldIdLst>
    <p:sldId id="260" r:id="rId2"/>
    <p:sldId id="259" r:id="rId3"/>
    <p:sldId id="276" r:id="rId4"/>
    <p:sldId id="277" r:id="rId5"/>
    <p:sldId id="294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302" r:id="rId14"/>
    <p:sldId id="295" r:id="rId15"/>
    <p:sldId id="296" r:id="rId16"/>
    <p:sldId id="297" r:id="rId17"/>
    <p:sldId id="298" r:id="rId18"/>
    <p:sldId id="299" r:id="rId19"/>
    <p:sldId id="300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54" d="100"/>
          <a:sy n="54" d="100"/>
        </p:scale>
        <p:origin x="9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065565" y="69396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5832648" cy="1470025"/>
          </a:xfrm>
        </p:spPr>
        <p:txBody>
          <a:bodyPr>
            <a:noAutofit/>
          </a:bodyPr>
          <a:lstStyle/>
          <a:p>
            <a:pPr algn="ctr"/>
            <a:r>
              <a:rPr lang="hu-HU" sz="2800" i="1" dirty="0">
                <a:latin typeface="Helvetica" panose="020B0604020202020204" pitchFamily="34" charset="0"/>
                <a:cs typeface="Helvetica" panose="020B0604020202020204" pitchFamily="34" charset="0"/>
              </a:rPr>
              <a:t>Tájékoztató a bölcsődei dajka munkakörről</a:t>
            </a:r>
            <a:br>
              <a:rPr lang="hu-HU" sz="2800" i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hu-HU" sz="28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65" y="5013176"/>
            <a:ext cx="137160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lcím 2"/>
          <p:cNvSpPr>
            <a:spLocks noGrp="1"/>
          </p:cNvSpPr>
          <p:nvPr>
            <p:ph type="subTitle" idx="1"/>
          </p:nvPr>
        </p:nvSpPr>
        <p:spPr>
          <a:xfrm>
            <a:off x="2940" y="2552700"/>
            <a:ext cx="4137012" cy="1752600"/>
          </a:xfrm>
        </p:spPr>
        <p:txBody>
          <a:bodyPr>
            <a:normAutofit/>
          </a:bodyPr>
          <a:lstStyle/>
          <a:p>
            <a:endParaRPr lang="hu-HU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u-HU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u-HU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2018</a:t>
            </a:r>
            <a:r>
              <a:rPr lang="hu-HU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a</a:t>
            </a:r>
            <a:r>
              <a:rPr lang="hu-HU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ugusztus 30.</a:t>
            </a:r>
            <a:endParaRPr lang="hu-HU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0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Legalább alapfokú vagy középfokú végzettség, valamint munkáltatóval igazolt aktív munkaviszony szükséges bölcsődében vagy mini bölcsődében.</a:t>
            </a:r>
          </a:p>
          <a:p>
            <a:pPr marL="0" indent="0" algn="ctr">
              <a:buNone/>
            </a:pPr>
            <a:r>
              <a:rPr lang="hu-HU" dirty="0"/>
              <a:t>Nyilatkozat 1997. évi XXXI. Törvény (</a:t>
            </a:r>
            <a:r>
              <a:rPr lang="hu-HU" dirty="0" err="1"/>
              <a:t>Gyvt</a:t>
            </a:r>
            <a:r>
              <a:rPr lang="hu-HU" dirty="0"/>
              <a:t>) 15.§ (8) </a:t>
            </a:r>
          </a:p>
          <a:p>
            <a:pPr marL="0" indent="0" algn="ctr">
              <a:buNone/>
            </a:pPr>
            <a:r>
              <a:rPr lang="hu-HU" dirty="0"/>
              <a:t>egészségügyi alkalmassági vizsgálat</a:t>
            </a:r>
          </a:p>
          <a:p>
            <a:pPr marL="0" indent="0" algn="ctr">
              <a:buNone/>
            </a:pPr>
            <a:r>
              <a:rPr lang="hu-HU" dirty="0"/>
              <a:t>erkölcsi bizonyítvány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tanfolyamra való jelentkezés feltétele </a:t>
            </a:r>
          </a:p>
        </p:txBody>
      </p:sp>
    </p:spTree>
    <p:extLst>
      <p:ext uri="{BB962C8B-B14F-4D97-AF65-F5344CB8AC3E}">
        <p14:creationId xmlns:p14="http://schemas.microsoft.com/office/powerpoint/2010/main" val="17058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az a </a:t>
            </a:r>
            <a:r>
              <a:rPr lang="hu-HU" b="1" dirty="0"/>
              <a:t>2017. december 31-én </a:t>
            </a:r>
            <a:r>
              <a:rPr lang="hu-HU" dirty="0"/>
              <a:t>bölcsődében, mini bölcsődében bölcsődei </a:t>
            </a:r>
            <a:r>
              <a:rPr lang="hu-HU" b="1" dirty="0"/>
              <a:t>dajka munkakört betöltő </a:t>
            </a:r>
            <a:r>
              <a:rPr lang="hu-HU" dirty="0"/>
              <a:t>személy, </a:t>
            </a:r>
            <a:r>
              <a:rPr lang="hu-HU" b="1" dirty="0"/>
              <a:t>aki 2018. január 1-jétől számított öt éven belül eléri </a:t>
            </a:r>
            <a:r>
              <a:rPr lang="hu-HU" dirty="0"/>
              <a:t>a rá irányadó </a:t>
            </a:r>
            <a:r>
              <a:rPr lang="hu-HU" b="1" dirty="0"/>
              <a:t>öregségi nyugdíjkorhatárt</a:t>
            </a:r>
            <a:r>
              <a:rPr lang="hu-HU" dirty="0"/>
              <a:t>, 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az a </a:t>
            </a:r>
            <a:r>
              <a:rPr lang="hu-HU" b="1" dirty="0">
                <a:solidFill>
                  <a:schemeClr val="tx2"/>
                </a:solidFill>
              </a:rPr>
              <a:t>2017. december 31-ét követően</a:t>
            </a:r>
            <a:r>
              <a:rPr lang="hu-HU" dirty="0"/>
              <a:t> bölcsődében, mini bölcsődében </a:t>
            </a:r>
            <a:r>
              <a:rPr lang="hu-HU" b="1" dirty="0">
                <a:solidFill>
                  <a:schemeClr val="tx2"/>
                </a:solidFill>
              </a:rPr>
              <a:t>újonnan</a:t>
            </a:r>
            <a:r>
              <a:rPr lang="hu-HU" dirty="0"/>
              <a:t> létesített jogviszonyban bölcsődei </a:t>
            </a:r>
            <a:r>
              <a:rPr lang="hu-HU" b="1" dirty="0">
                <a:solidFill>
                  <a:schemeClr val="tx2"/>
                </a:solidFill>
              </a:rPr>
              <a:t>dajka munkakört betöltő</a:t>
            </a:r>
            <a:r>
              <a:rPr lang="hu-HU" dirty="0"/>
              <a:t>, vagy más munkakörből bölcsődei dajka munkakörbe átsorolt személy, aki a bölcsődei dajka </a:t>
            </a:r>
            <a:r>
              <a:rPr lang="hu-HU" b="1" dirty="0">
                <a:solidFill>
                  <a:schemeClr val="tx2"/>
                </a:solidFill>
              </a:rPr>
              <a:t>munkakör betöltésének</a:t>
            </a:r>
            <a:r>
              <a:rPr lang="hu-HU" dirty="0"/>
              <a:t>, illetve a bölcsődei dajka munkakörbe történő </a:t>
            </a:r>
            <a:r>
              <a:rPr lang="hu-HU" b="1" dirty="0">
                <a:solidFill>
                  <a:schemeClr val="tx2"/>
                </a:solidFill>
              </a:rPr>
              <a:t>átsorolásának napjától számított öt éven belül</a:t>
            </a:r>
            <a:r>
              <a:rPr lang="hu-HU" dirty="0"/>
              <a:t> eléri a rá irányadó </a:t>
            </a:r>
            <a:r>
              <a:rPr lang="hu-HU" b="1" dirty="0">
                <a:solidFill>
                  <a:schemeClr val="tx2"/>
                </a:solidFill>
              </a:rPr>
              <a:t>öregségi nyugdíjkorhatárt</a:t>
            </a:r>
            <a:r>
              <a:rPr lang="hu-HU" dirty="0"/>
              <a:t>.</a:t>
            </a:r>
          </a:p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A jogszabályban a bölcsődei ellátási formák közül a bölcsődénél a </a:t>
            </a:r>
            <a:r>
              <a:rPr lang="hu-HU" sz="2000" b="1" dirty="0">
                <a:solidFill>
                  <a:schemeClr val="tx2"/>
                </a:solidFill>
              </a:rPr>
              <a:t>kisgyermeknevelő </a:t>
            </a:r>
            <a:r>
              <a:rPr lang="hu-HU" sz="2000" dirty="0"/>
              <a:t>munkakör betöltéséhez szükséges bármely </a:t>
            </a:r>
            <a:r>
              <a:rPr lang="hu-HU" sz="2000" b="1" dirty="0">
                <a:solidFill>
                  <a:schemeClr val="tx2"/>
                </a:solidFill>
              </a:rPr>
              <a:t>képesítés</a:t>
            </a:r>
            <a:r>
              <a:rPr lang="hu-HU" sz="2000" dirty="0"/>
              <a:t>i előírással rendelkezik.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Mentesül a tanfolyam elvégzése alól</a:t>
            </a:r>
          </a:p>
        </p:txBody>
      </p:sp>
    </p:spTree>
    <p:extLst>
      <p:ext uri="{BB962C8B-B14F-4D97-AF65-F5344CB8AC3E}">
        <p14:creationId xmlns:p14="http://schemas.microsoft.com/office/powerpoint/2010/main" val="136643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435100"/>
            <a:ext cx="8363272" cy="4691063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hu-HU" dirty="0"/>
              <a:t>A gyermekek védelméről és a gyámügyi igazgatásról szóló 1997. évi XXXI. törvény</a:t>
            </a:r>
          </a:p>
          <a:p>
            <a:pPr lvl="0"/>
            <a:r>
              <a:rPr lang="hu-HU" dirty="0"/>
              <a:t>A közalkalmazottak jogállásáról szóló 1992. évi XXXIII. törvénynek a szociális, valamint a gyermekjóléti és gyermekvédelmi ágazatban történő végrehajtásáról szóló 257/2000. (XII. 26.) Korm. rendelet</a:t>
            </a:r>
          </a:p>
          <a:p>
            <a:pPr lvl="0"/>
            <a:r>
              <a:rPr lang="hu-HU" dirty="0"/>
              <a:t>A szociális, gyermekjóléti és gyermekvédelmi szolgáltatók, intézmények és hálózatok hatósági nyilvántartásáról és ellenőrzéséről szóló 369/2013. (X. 24.) Korm. rendelet</a:t>
            </a:r>
          </a:p>
          <a:p>
            <a:pPr lvl="0"/>
            <a:r>
              <a:rPr lang="hu-HU" dirty="0"/>
              <a:t>A személyes gondoskodást nyújtó gyermekjóléti, gyermekvédelmi intézmények, valamint személyek szakmai feladatairól és működésük feltételeiről szóló 15/1998. (IV. 30.) NM rendelet</a:t>
            </a:r>
          </a:p>
          <a:p>
            <a:pPr lvl="0"/>
            <a:r>
              <a:rPr lang="hu-HU" dirty="0"/>
              <a:t>A fertőző betegségek és a járványok megelőzése érdekében szükséges járványügyi intézkedésekről szóló 18/1998. (VI. 3.) NM rendelet </a:t>
            </a:r>
          </a:p>
          <a:p>
            <a:pPr lvl="0"/>
            <a:r>
              <a:rPr lang="hu-HU" dirty="0"/>
              <a:t>A munkaköri, szakmai, illetve személyi higiénés alkalmasság orvosi vizsgálatáról és véleményezéséről szóló 33/1998. (VI. 24.) NM rendelet</a:t>
            </a:r>
          </a:p>
          <a:p>
            <a:pPr lvl="0"/>
            <a:r>
              <a:rPr lang="hu-HU" dirty="0"/>
              <a:t>A személyes gondoskodást végző személyek adatainak működési nyilvántartásáról szóló 8/2000. (VIII. 4.) </a:t>
            </a:r>
            <a:r>
              <a:rPr lang="hu-HU" dirty="0" err="1"/>
              <a:t>SzCsM</a:t>
            </a:r>
            <a:r>
              <a:rPr lang="hu-HU" dirty="0"/>
              <a:t> rendelet</a:t>
            </a:r>
          </a:p>
          <a:p>
            <a:pPr lvl="0"/>
            <a:r>
              <a:rPr lang="hu-HU" dirty="0"/>
              <a:t>A nevelési-oktatási intézmények működéséről és a köznevelési intézmények névhasználatáról szóló 20/2012. (VIII. 31.) EMMI rendelet</a:t>
            </a:r>
          </a:p>
          <a:p>
            <a:pPr lvl="0"/>
            <a:r>
              <a:rPr lang="hu-HU" dirty="0"/>
              <a:t>A pedagógiai szakszolgálati intézmények működéséről szóló 15/2013. (II. 26.) EMMI rendelet</a:t>
            </a:r>
          </a:p>
          <a:p>
            <a:pPr lvl="0"/>
            <a:r>
              <a:rPr lang="hu-HU" dirty="0"/>
              <a:t>A fejezeti kezelésű előirányzatok és központi kezelésű előirányzatok kezeléséről és felhasználásáról szóló 58/2015. (XII. 30.) EMMI rendelet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Jogszabályi háttér</a:t>
            </a:r>
          </a:p>
        </p:txBody>
      </p:sp>
    </p:spTree>
    <p:extLst>
      <p:ext uri="{BB962C8B-B14F-4D97-AF65-F5344CB8AC3E}">
        <p14:creationId xmlns:p14="http://schemas.microsoft.com/office/powerpoint/2010/main" val="110646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32394" y="2636912"/>
            <a:ext cx="8300475" cy="864096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solidFill>
                  <a:schemeClr val="accent1">
                    <a:lumMod val="75000"/>
                  </a:schemeClr>
                </a:solidFill>
              </a:rPr>
              <a:t>Kompetenciák</a:t>
            </a:r>
            <a:endParaRPr lang="hu-H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4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223D965-730A-4DD9-87B6-29726391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936104"/>
          </a:xfrm>
        </p:spPr>
        <p:txBody>
          <a:bodyPr/>
          <a:lstStyle/>
          <a:p>
            <a:pPr algn="ctr"/>
            <a:r>
              <a:rPr lang="hu-HU" dirty="0"/>
              <a:t>Bölcsődei dajka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2C485A6D-6744-4C13-A80B-87DCFB14C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Olyan kisgyermekellátást segítő </a:t>
            </a:r>
            <a:r>
              <a:rPr lang="hu-HU" b="1" dirty="0">
                <a:solidFill>
                  <a:schemeClr val="tx2"/>
                </a:solidFill>
              </a:rPr>
              <a:t>szakdolgozó</a:t>
            </a:r>
            <a:r>
              <a:rPr lang="hu-HU" dirty="0"/>
              <a:t> képzése, </a:t>
            </a:r>
            <a:r>
              <a:rPr lang="hu-HU" b="1" dirty="0">
                <a:solidFill>
                  <a:schemeClr val="tx2"/>
                </a:solidFill>
              </a:rPr>
              <a:t>akinek alapvető feladata </a:t>
            </a:r>
            <a:r>
              <a:rPr lang="hu-HU" dirty="0"/>
              <a:t>- a környezet rendjének, tisztaságának megteremtése, a kisgyermeknevelő zavartalan munkavégzéséhez szükséges tárgyi feltételek előkészítése – </a:t>
            </a:r>
            <a:r>
              <a:rPr lang="hu-HU" b="1" dirty="0">
                <a:solidFill>
                  <a:schemeClr val="tx2"/>
                </a:solidFill>
              </a:rPr>
              <a:t>mellett</a:t>
            </a:r>
            <a:r>
              <a:rPr lang="hu-HU" dirty="0"/>
              <a:t>, </a:t>
            </a:r>
            <a:r>
              <a:rPr lang="hu-HU" b="1" dirty="0">
                <a:solidFill>
                  <a:schemeClr val="tx2"/>
                </a:solidFill>
              </a:rPr>
              <a:t>képes</a:t>
            </a:r>
            <a:r>
              <a:rPr lang="hu-HU" dirty="0"/>
              <a:t> a kisgyermeknevelő iránymutatásával szükség szerint </a:t>
            </a:r>
            <a:r>
              <a:rPr lang="hu-HU" b="1" dirty="0">
                <a:solidFill>
                  <a:schemeClr val="tx2"/>
                </a:solidFill>
              </a:rPr>
              <a:t>közreműködni a gyermekek felügyeletében, gondozásában</a:t>
            </a:r>
            <a:r>
              <a:rPr lang="hu-HU" dirty="0"/>
              <a:t>. Aki biztonságosan tud </a:t>
            </a:r>
            <a:r>
              <a:rPr lang="hu-HU" b="1" dirty="0">
                <a:solidFill>
                  <a:schemeClr val="tx2"/>
                </a:solidFill>
              </a:rPr>
              <a:t>felügyeletet nyújt</a:t>
            </a:r>
            <a:r>
              <a:rPr lang="hu-HU" dirty="0"/>
              <a:t>ani a kisgyermeknevelő távollétében, f</a:t>
            </a:r>
            <a:r>
              <a:rPr lang="hu-HU" b="1" dirty="0">
                <a:solidFill>
                  <a:schemeClr val="tx2"/>
                </a:solidFill>
              </a:rPr>
              <a:t>elismer</a:t>
            </a:r>
            <a:r>
              <a:rPr lang="hu-HU" dirty="0"/>
              <a:t>i azokat a gyermekcsoportban előforduló </a:t>
            </a:r>
            <a:r>
              <a:rPr lang="hu-HU" b="1" dirty="0">
                <a:solidFill>
                  <a:schemeClr val="tx2"/>
                </a:solidFill>
              </a:rPr>
              <a:t>helyzeteket</a:t>
            </a:r>
            <a:r>
              <a:rPr lang="hu-HU" dirty="0"/>
              <a:t>, amikor </a:t>
            </a:r>
            <a:r>
              <a:rPr lang="hu-HU" b="1" dirty="0">
                <a:solidFill>
                  <a:schemeClr val="tx2"/>
                </a:solidFill>
              </a:rPr>
              <a:t>azonnal</a:t>
            </a:r>
            <a:r>
              <a:rPr lang="hu-HU" dirty="0"/>
              <a:t>i </a:t>
            </a:r>
            <a:r>
              <a:rPr lang="hu-HU" b="1" dirty="0">
                <a:solidFill>
                  <a:schemeClr val="tx2"/>
                </a:solidFill>
              </a:rPr>
              <a:t>közbelép</a:t>
            </a:r>
            <a:r>
              <a:rPr lang="hu-HU" dirty="0"/>
              <a:t>ésre van szükség	 és </a:t>
            </a:r>
            <a:r>
              <a:rPr lang="hu-HU" b="1" dirty="0">
                <a:solidFill>
                  <a:schemeClr val="tx2"/>
                </a:solidFill>
              </a:rPr>
              <a:t>megfelelő módon </a:t>
            </a:r>
            <a:r>
              <a:rPr lang="hu-HU" dirty="0"/>
              <a:t>tud </a:t>
            </a:r>
            <a:r>
              <a:rPr lang="hu-HU" b="1" dirty="0">
                <a:solidFill>
                  <a:schemeClr val="tx2"/>
                </a:solidFill>
              </a:rPr>
              <a:t>reagál</a:t>
            </a:r>
            <a:r>
              <a:rPr lang="hu-HU" dirty="0"/>
              <a:t>ni, megoldást találni.</a:t>
            </a:r>
          </a:p>
        </p:txBody>
      </p:sp>
    </p:spTree>
    <p:extLst>
      <p:ext uri="{BB962C8B-B14F-4D97-AF65-F5344CB8AC3E}">
        <p14:creationId xmlns:p14="http://schemas.microsoft.com/office/powerpoint/2010/main" val="143591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8219256" cy="4281339"/>
          </a:xfrm>
        </p:spPr>
        <p:txBody>
          <a:bodyPr>
            <a:normAutofit/>
          </a:bodyPr>
          <a:lstStyle/>
          <a:p>
            <a:endParaRPr lang="hu-H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i="1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73344" y="44624"/>
            <a:ext cx="7724411" cy="1152128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Képzés során megszerezhető kompetenciák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="" xmlns:a16="http://schemas.microsoft.com/office/drawing/2014/main" id="{23B52F6A-95DD-441A-9A92-8BD93BC99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2545"/>
              </p:ext>
            </p:extLst>
          </p:nvPr>
        </p:nvGraphicFramePr>
        <p:xfrm>
          <a:off x="827583" y="1556792"/>
          <a:ext cx="7724410" cy="489654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6182">
                  <a:extLst>
                    <a:ext uri="{9D8B030D-6E8A-4147-A177-3AD203B41FA5}">
                      <a16:colId xmlns="" xmlns:a16="http://schemas.microsoft.com/office/drawing/2014/main" val="3380785110"/>
                    </a:ext>
                  </a:extLst>
                </a:gridCol>
                <a:gridCol w="1841052">
                  <a:extLst>
                    <a:ext uri="{9D8B030D-6E8A-4147-A177-3AD203B41FA5}">
                      <a16:colId xmlns="" xmlns:a16="http://schemas.microsoft.com/office/drawing/2014/main" val="3420709978"/>
                    </a:ext>
                  </a:extLst>
                </a:gridCol>
                <a:gridCol w="2203812">
                  <a:extLst>
                    <a:ext uri="{9D8B030D-6E8A-4147-A177-3AD203B41FA5}">
                      <a16:colId xmlns="" xmlns:a16="http://schemas.microsoft.com/office/drawing/2014/main" val="3904600251"/>
                    </a:ext>
                  </a:extLst>
                </a:gridCol>
                <a:gridCol w="1793364">
                  <a:extLst>
                    <a:ext uri="{9D8B030D-6E8A-4147-A177-3AD203B41FA5}">
                      <a16:colId xmlns="" xmlns:a16="http://schemas.microsoft.com/office/drawing/2014/main" val="3815526002"/>
                    </a:ext>
                  </a:extLst>
                </a:gridCol>
              </a:tblGrid>
              <a:tr h="605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Ismeret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Képesség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Magatartási, viselkedési jegyek (attitűdök)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Felelősség, autonómia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99866099"/>
                  </a:ext>
                </a:extLst>
              </a:tr>
              <a:tr h="1837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Kisgyermeknevelő munkáját támogató, segítő tevékenysége biztos szakmai tudást tükröz.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A csoport sajátosságainak ismeretében képes segíteni és támogatni a kisgyermeknevelő munkáját, valamint a gyermekek optimális fejlődését.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Elfogadó, empatikus magatartásával segíti a kisgyermeknevelő munkáját. Az együttműködési képességekhez szükséges feltételekkel rendelkezik.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A bölcsődei egységben történő nevelő-gondozó munka optimális környezeti feltételeinek önálló megteremtése.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04968268"/>
                  </a:ext>
                </a:extLst>
              </a:tr>
              <a:tr h="2453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Ismeri és tudatosan felhasználja - bölcsődei dajkai munkájában - a bölcsőde szakmai szabályait, a gyermekek felügyeletére és gondozására vonatkozóan.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Egyértelmű és rendszeres visszajelzéseket ad a kisgyermeknevelőnek a gyermekek felügyelete, gondozása során észlelt tapasztalatokról.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Munkája során tiszteletet tanúsít mind a gyermekek, mind szüleik és a kisgyermeknevelő iránt. Az egyes munkafolyamatok alatt türelmesen, teljes odafigyeléssel fordul a gyermekek felé.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Vezetői, kisgyermeknevelői irányítással, pontos útmutatás szerint vesz részt a gyermekek ellátásában. 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7161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146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>
            <a:extLst>
              <a:ext uri="{FF2B5EF4-FFF2-40B4-BE49-F238E27FC236}">
                <a16:creationId xmlns="" xmlns:a16="http://schemas.microsoft.com/office/drawing/2014/main" id="{52C17110-135E-42AE-8028-7F6F4DA7B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608868"/>
              </p:ext>
            </p:extLst>
          </p:nvPr>
        </p:nvGraphicFramePr>
        <p:xfrm>
          <a:off x="1043608" y="1628800"/>
          <a:ext cx="7128792" cy="48357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40743">
                  <a:extLst>
                    <a:ext uri="{9D8B030D-6E8A-4147-A177-3AD203B41FA5}">
                      <a16:colId xmlns="" xmlns:a16="http://schemas.microsoft.com/office/drawing/2014/main" val="3202839463"/>
                    </a:ext>
                  </a:extLst>
                </a:gridCol>
                <a:gridCol w="1699089">
                  <a:extLst>
                    <a:ext uri="{9D8B030D-6E8A-4147-A177-3AD203B41FA5}">
                      <a16:colId xmlns="" xmlns:a16="http://schemas.microsoft.com/office/drawing/2014/main" val="3535615432"/>
                    </a:ext>
                  </a:extLst>
                </a:gridCol>
                <a:gridCol w="2033879">
                  <a:extLst>
                    <a:ext uri="{9D8B030D-6E8A-4147-A177-3AD203B41FA5}">
                      <a16:colId xmlns="" xmlns:a16="http://schemas.microsoft.com/office/drawing/2014/main" val="1336508606"/>
                    </a:ext>
                  </a:extLst>
                </a:gridCol>
                <a:gridCol w="1655081">
                  <a:extLst>
                    <a:ext uri="{9D8B030D-6E8A-4147-A177-3AD203B41FA5}">
                      <a16:colId xmlns="" xmlns:a16="http://schemas.microsoft.com/office/drawing/2014/main" val="1798989255"/>
                    </a:ext>
                  </a:extLst>
                </a:gridCol>
              </a:tblGrid>
              <a:tr h="350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Ismeret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Képesség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Magatartási, viselkedési jegyek (attitűdök)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Felelősség, autonómia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extLst>
                  <a:ext uri="{0D108BD9-81ED-4DB2-BD59-A6C34878D82A}">
                    <a16:rowId xmlns="" xmlns:a16="http://schemas.microsoft.com/office/drawing/2014/main" val="771184897"/>
                  </a:ext>
                </a:extLst>
              </a:tr>
              <a:tr h="1245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Rendelkezik a munkaköréhez szükséges szakmai ismeretekkel.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Feladatát precízen, pontosan végzi, betartja a szakmai szabályokat. 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Kötelességtudattal végzi munkáját, tisztában van feladata felelősségével.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Képes önellenőrzésre és a hibák önálló javítására, a szabályok maradéktalan betartásával.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extLst>
                  <a:ext uri="{0D108BD9-81ED-4DB2-BD59-A6C34878D82A}">
                    <a16:rowId xmlns="" xmlns:a16="http://schemas.microsoft.com/office/drawing/2014/main" val="306702236"/>
                  </a:ext>
                </a:extLst>
              </a:tr>
              <a:tr h="1829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Ismeri az emberi kommunikáció alapvető szabályszerűségeit. 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Információk átadása során a kompetencia határokat tiszteletben tartja. A helyzetnek megfelelően alkalmazza a tevékenysége szempontjából fontos információforrásokat.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Kedves, kellemes hangvételű, nyílt, hiteles kommunikációval és pozitív hozzáállással segíti az információk megfelelő átadását. 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kompetencia határok betartásával önállóan kommunikál.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extLst>
                  <a:ext uri="{0D108BD9-81ED-4DB2-BD59-A6C34878D82A}">
                    <a16:rowId xmlns="" xmlns:a16="http://schemas.microsoft.com/office/drawing/2014/main" val="1670504000"/>
                  </a:ext>
                </a:extLst>
              </a:tr>
              <a:tr h="1328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Ismeri a szakmai előírásokat, az intézmény szakmai programját.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Jól tájékozódik az intézmény szakmai dokumentumaiban, helyesen értelmezi a saját szakmai munkájára vonatkozó feladatokat.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Érdeklődő, nyitott, jól motiválható személyiség, szívesen vállal részt a bölcsőde programjaiban.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A szakemberekkel együttműködve kapcsolódik be a bölcsőde szakmai életébe.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90" marR="40090" marT="0" marB="0"/>
                </a:tc>
                <a:extLst>
                  <a:ext uri="{0D108BD9-81ED-4DB2-BD59-A6C34878D82A}">
                    <a16:rowId xmlns="" xmlns:a16="http://schemas.microsoft.com/office/drawing/2014/main" val="2286164869"/>
                  </a:ext>
                </a:extLst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7244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Képzés során megszerezhető kompetenciák</a:t>
            </a:r>
          </a:p>
        </p:txBody>
      </p:sp>
    </p:spTree>
    <p:extLst>
      <p:ext uri="{BB962C8B-B14F-4D97-AF65-F5344CB8AC3E}">
        <p14:creationId xmlns:p14="http://schemas.microsoft.com/office/powerpoint/2010/main" val="1276138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>
            <a:extLst>
              <a:ext uri="{FF2B5EF4-FFF2-40B4-BE49-F238E27FC236}">
                <a16:creationId xmlns="" xmlns:a16="http://schemas.microsoft.com/office/drawing/2014/main" id="{BDA42015-08C1-4EB5-BDC2-EB4BDD890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911297"/>
              </p:ext>
            </p:extLst>
          </p:nvPr>
        </p:nvGraphicFramePr>
        <p:xfrm>
          <a:off x="1115616" y="1099848"/>
          <a:ext cx="7200800" cy="57315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8327">
                  <a:extLst>
                    <a:ext uri="{9D8B030D-6E8A-4147-A177-3AD203B41FA5}">
                      <a16:colId xmlns="" xmlns:a16="http://schemas.microsoft.com/office/drawing/2014/main" val="1872792868"/>
                    </a:ext>
                  </a:extLst>
                </a:gridCol>
                <a:gridCol w="1716251">
                  <a:extLst>
                    <a:ext uri="{9D8B030D-6E8A-4147-A177-3AD203B41FA5}">
                      <a16:colId xmlns="" xmlns:a16="http://schemas.microsoft.com/office/drawing/2014/main" val="1822025170"/>
                    </a:ext>
                  </a:extLst>
                </a:gridCol>
                <a:gridCol w="2054423">
                  <a:extLst>
                    <a:ext uri="{9D8B030D-6E8A-4147-A177-3AD203B41FA5}">
                      <a16:colId xmlns="" xmlns:a16="http://schemas.microsoft.com/office/drawing/2014/main" val="2232603627"/>
                    </a:ext>
                  </a:extLst>
                </a:gridCol>
                <a:gridCol w="1671799">
                  <a:extLst>
                    <a:ext uri="{9D8B030D-6E8A-4147-A177-3AD203B41FA5}">
                      <a16:colId xmlns="" xmlns:a16="http://schemas.microsoft.com/office/drawing/2014/main" val="65422860"/>
                    </a:ext>
                  </a:extLst>
                </a:gridCol>
              </a:tblGrid>
              <a:tr h="33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Ismeret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Képesség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Magatartási, viselkedési jegyek (attitűdök)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Felelősség, autonómia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extLst>
                  <a:ext uri="{0D108BD9-81ED-4DB2-BD59-A6C34878D82A}">
                    <a16:rowId xmlns="" xmlns:a16="http://schemas.microsoft.com/office/drawing/2014/main" val="4281495984"/>
                  </a:ext>
                </a:extLst>
              </a:tr>
              <a:tr h="2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Ismeri a koragyermekkor fontosabb fejlődési szakaszait, a csecsemők, tipegők, kisdedek fejlődési sajátosságait.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Figyelembe veszi a gyermekek aktuális fizikai, érzelmi állapotát és ehhez igazítja, szervezi a teendőit.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Megfelelően észleli és figyelemmel kíséri az egységéhez tartozó gyermekek életkori sajátosságait, hozzájárul a feltételek megteremtéséhez a gyermekek minőségi ellátása érdekében.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Jó megfigyelőképességgel rendelkezik, adekvátan képes reagálni a változásokra a saját bölcsődei egységét illetően. Szívesen vesz részt a gyermekcsoport ellátásában, tisztában van a felé támasztott elvárásokkal, igényekkel.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A kisgyermekek életkori sajátosságait, reakcióit toleránsan, empátiával kezeli.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Képes munkáját érintő aktuális helyzethez igazodó, önálló döntéseket hozni. 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extLst>
                  <a:ext uri="{0D108BD9-81ED-4DB2-BD59-A6C34878D82A}">
                    <a16:rowId xmlns="" xmlns:a16="http://schemas.microsoft.com/office/drawing/2014/main" val="596741719"/>
                  </a:ext>
                </a:extLst>
              </a:tr>
              <a:tr h="136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Együttműködést támogató, nyugodt és biztonságos környezetet teremt (csoportszoba, gyermekfürdő, öltöző, udvar berendezése, elrendezése, higiéniája)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Munkáját előre tervezetten, a kisgyermeknevelővel együttműködve, összehangoltan végzi.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Előre tájékozódik, tud segítséget kérni munkája tervezéséhez. Feladatait önállóan és csapatban is egyaránt jól ellátja.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Önállóan rendezi a gyermekellátás környezetét, új megoldásokat kezdeményez.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extLst>
                  <a:ext uri="{0D108BD9-81ED-4DB2-BD59-A6C34878D82A}">
                    <a16:rowId xmlns="" xmlns:a16="http://schemas.microsoft.com/office/drawing/2014/main" val="1825912742"/>
                  </a:ext>
                </a:extLst>
              </a:tr>
              <a:tr h="1703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A kisgyermeknevelő távolléte, váratlan hiányzása esetén, biztonságosan gondozza és felügyeli a gyermekeket.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Előzetes iránymutatás alapján önállóan is képes egy-egy meghatározott időszakban a gyermekek szakszerű ellátására.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Meleg, szeretetteljes attitűddel fordul a gyermekek felé. Munkavégzése során a gyermekek érdekeit, igényeit, szükségleteit szem előtt tartja.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Mini bölcsődében, többcélú intézményben és egy csoportos bölcsődében felelősséggel, önállóan végzi a gondozási és gyermekfelügyeleti tevékenységet, valamint napi információt cserél a szülőkkel. 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283" marR="19283" marT="0" marB="0"/>
                </a:tc>
                <a:extLst>
                  <a:ext uri="{0D108BD9-81ED-4DB2-BD59-A6C34878D82A}">
                    <a16:rowId xmlns="" xmlns:a16="http://schemas.microsoft.com/office/drawing/2014/main" val="2418891713"/>
                  </a:ext>
                </a:extLst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7244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Képzés során megszerezhető kompetenciák</a:t>
            </a:r>
          </a:p>
        </p:txBody>
      </p:sp>
    </p:spTree>
    <p:extLst>
      <p:ext uri="{BB962C8B-B14F-4D97-AF65-F5344CB8AC3E}">
        <p14:creationId xmlns:p14="http://schemas.microsoft.com/office/powerpoint/2010/main" val="50819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>
            <a:extLst>
              <a:ext uri="{FF2B5EF4-FFF2-40B4-BE49-F238E27FC236}">
                <a16:creationId xmlns="" xmlns:a16="http://schemas.microsoft.com/office/drawing/2014/main" id="{1DC1D09F-8FCA-4E2E-9F97-69F07162F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563098"/>
              </p:ext>
            </p:extLst>
          </p:nvPr>
        </p:nvGraphicFramePr>
        <p:xfrm>
          <a:off x="971600" y="1340768"/>
          <a:ext cx="7200800" cy="519034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8324">
                  <a:extLst>
                    <a:ext uri="{9D8B030D-6E8A-4147-A177-3AD203B41FA5}">
                      <a16:colId xmlns="" xmlns:a16="http://schemas.microsoft.com/office/drawing/2014/main" val="1902998156"/>
                    </a:ext>
                  </a:extLst>
                </a:gridCol>
                <a:gridCol w="1716255">
                  <a:extLst>
                    <a:ext uri="{9D8B030D-6E8A-4147-A177-3AD203B41FA5}">
                      <a16:colId xmlns="" xmlns:a16="http://schemas.microsoft.com/office/drawing/2014/main" val="3937668346"/>
                    </a:ext>
                  </a:extLst>
                </a:gridCol>
                <a:gridCol w="2054424">
                  <a:extLst>
                    <a:ext uri="{9D8B030D-6E8A-4147-A177-3AD203B41FA5}">
                      <a16:colId xmlns="" xmlns:a16="http://schemas.microsoft.com/office/drawing/2014/main" val="3064565417"/>
                    </a:ext>
                  </a:extLst>
                </a:gridCol>
                <a:gridCol w="1671797">
                  <a:extLst>
                    <a:ext uri="{9D8B030D-6E8A-4147-A177-3AD203B41FA5}">
                      <a16:colId xmlns="" xmlns:a16="http://schemas.microsoft.com/office/drawing/2014/main" val="3698834045"/>
                    </a:ext>
                  </a:extLst>
                </a:gridCol>
              </a:tblGrid>
              <a:tr h="43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Ismeret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Képesség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Magatartási, viselkedési jegyek (attitűdök)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Felelősség, autonómia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extLst>
                  <a:ext uri="{0D108BD9-81ED-4DB2-BD59-A6C34878D82A}">
                    <a16:rowId xmlns="" xmlns:a16="http://schemas.microsoft.com/office/drawing/2014/main" val="2987017745"/>
                  </a:ext>
                </a:extLst>
              </a:tr>
              <a:tr h="1379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A munkájához szükséges pedagógiai, pszichológiai ismeretekkel rendelkezik.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Minden gyermekhez felelősen és elfogadóan viszonyul, tiszteli a gyermekek személyiségét.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Jó együttműködési és problémamegoldó képességgel rendelkezik. Pozitív hozzáállásával és szemléletével jó légkört teremt a gyermekcsoportban.  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Felelősséget vállal ismeretei bővítéséért és korrigálja saját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hibáit.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extLst>
                  <a:ext uri="{0D108BD9-81ED-4DB2-BD59-A6C34878D82A}">
                    <a16:rowId xmlns="" xmlns:a16="http://schemas.microsoft.com/office/drawing/2014/main" val="3390083375"/>
                  </a:ext>
                </a:extLst>
              </a:tr>
              <a:tr h="219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Alapvető ismeretekkel rendelkezik a beteg, lázas, balesetet szenvedett gyermek ellátásáról.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 kisgyermeknevelő távollétében felismeri a gyermekek egészségi állapotában, közérzetében bekövetkező beavatkozást igénylő változásokat és megfelelően jár el a gyermek érdekében.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Határozott magabiztos fellépéssel, empátiával fordul a gyermek felé. Együttérző, gondoskodó attitűd jellemzi.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Mini bölcsődében, többcélú intézményben, egy csoportos bölcsődében felelősséggel, önállóan dönt és ellátja a gyermeket a kisgyermeknevelő távollétében.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extLst>
                  <a:ext uri="{0D108BD9-81ED-4DB2-BD59-A6C34878D82A}">
                    <a16:rowId xmlns="" xmlns:a16="http://schemas.microsoft.com/office/drawing/2014/main" val="1477756216"/>
                  </a:ext>
                </a:extLst>
              </a:tr>
              <a:tr h="1180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Ismeri a gyermeki jogokat.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Felismeri a gyermeki jogok érvényesülésének hiányát. Munkájában figyelembe veszi a gyermeki jogokat. 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Megfelelően alkalmazkodik a gyermekek eltérő kulturális, illetve társadalmi hátteréből adódó sajátosságokhoz.</a:t>
                      </a:r>
                      <a:endParaRPr lang="hu-H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Felelős a gyermekek jogainak betartásáért.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67" marR="17167" marT="0" marB="0"/>
                </a:tc>
                <a:extLst>
                  <a:ext uri="{0D108BD9-81ED-4DB2-BD59-A6C34878D82A}">
                    <a16:rowId xmlns="" xmlns:a16="http://schemas.microsoft.com/office/drawing/2014/main" val="1680322733"/>
                  </a:ext>
                </a:extLst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292363" cy="864096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Képzés során megszerezhető kompetenciák</a:t>
            </a:r>
          </a:p>
        </p:txBody>
      </p:sp>
    </p:spTree>
    <p:extLst>
      <p:ext uri="{BB962C8B-B14F-4D97-AF65-F5344CB8AC3E}">
        <p14:creationId xmlns:p14="http://schemas.microsoft.com/office/powerpoint/2010/main" val="4061629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="" xmlns:a16="http://schemas.microsoft.com/office/drawing/2014/main" id="{C69A460B-90CC-4859-8549-F768C440B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516225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hu-HU" dirty="0"/>
              <a:t>udvari játékok előkészítése évszaknak megfelelően</a:t>
            </a:r>
          </a:p>
          <a:p>
            <a:pPr lvl="0"/>
            <a:r>
              <a:rPr lang="hu-HU" dirty="0"/>
              <a:t>biztosítja az étkezés tárgyi feltételeit, tálaló kocsi felkészítése</a:t>
            </a:r>
          </a:p>
          <a:p>
            <a:pPr lvl="0"/>
            <a:r>
              <a:rPr lang="hu-HU" dirty="0"/>
              <a:t>ételek előkészítése /kenyér, alma/</a:t>
            </a:r>
          </a:p>
          <a:p>
            <a:pPr lvl="0"/>
            <a:r>
              <a:rPr lang="hu-HU" dirty="0"/>
              <a:t>játékok, játék környezet szakszerű biztosítása, előkészítése</a:t>
            </a:r>
          </a:p>
          <a:p>
            <a:pPr lvl="0"/>
            <a:r>
              <a:rPr lang="hu-HU" dirty="0"/>
              <a:t>ruházat előkészítése</a:t>
            </a:r>
          </a:p>
          <a:p>
            <a:pPr lvl="0"/>
            <a:r>
              <a:rPr lang="hu-HU" dirty="0"/>
              <a:t>altatás feltételei szabadban és bent is (átmeneti tárgyak is)</a:t>
            </a:r>
          </a:p>
          <a:p>
            <a:pPr lvl="0"/>
            <a:r>
              <a:rPr lang="hu-HU" dirty="0"/>
              <a:t>textília kezelése</a:t>
            </a:r>
          </a:p>
          <a:p>
            <a:pPr lvl="0"/>
            <a:r>
              <a:rPr lang="hu-HU" dirty="0"/>
              <a:t>felügyel, orrot töröl, megnyugtat</a:t>
            </a:r>
          </a:p>
          <a:p>
            <a:pPr lvl="0"/>
            <a:r>
              <a:rPr lang="hu-HU" dirty="0"/>
              <a:t>segít a fektetésben</a:t>
            </a:r>
          </a:p>
          <a:p>
            <a:pPr lvl="0"/>
            <a:r>
              <a:rPr lang="hu-HU" dirty="0"/>
              <a:t>gondoskodik a gyermekek komfortérzetéről felügyelet alatt</a:t>
            </a:r>
          </a:p>
          <a:p>
            <a:pPr lvl="0"/>
            <a:r>
              <a:rPr lang="hu-HU" dirty="0"/>
              <a:t>reggelizés alatt az egységben tartózkodik, ha kell segít</a:t>
            </a:r>
          </a:p>
          <a:p>
            <a:pPr lvl="0"/>
            <a:r>
              <a:rPr lang="hu-HU" dirty="0"/>
              <a:t>kommunikál a gyermekekkel, szülővel (keretek), gyermekek nevét tudja</a:t>
            </a:r>
          </a:p>
          <a:p>
            <a:pPr lvl="0"/>
            <a:r>
              <a:rPr lang="hu-HU" dirty="0"/>
              <a:t>szakmai tartalmú házi továbbképzésen, csoportmegbeszélésen jelen lehet</a:t>
            </a:r>
          </a:p>
          <a:p>
            <a:pPr lvl="0"/>
            <a:r>
              <a:rPr lang="hu-HU" dirty="0"/>
              <a:t>dekoráció készítésében közreműködhet</a:t>
            </a:r>
          </a:p>
          <a:p>
            <a:pPr lvl="0"/>
            <a:r>
              <a:rPr lang="hu-HU" dirty="0"/>
              <a:t>rendezvények, programok helyszínének biztosítása, tevékeny jelenlét</a:t>
            </a:r>
          </a:p>
          <a:p>
            <a:pPr lvl="0"/>
            <a:r>
              <a:rPr lang="hu-HU" dirty="0"/>
              <a:t>gyermekek ellátása meghatározott helyzetekben</a:t>
            </a:r>
          </a:p>
          <a:p>
            <a:r>
              <a:rPr lang="hu-HU" dirty="0"/>
              <a:t>bántalmazást észlel, jelez</a:t>
            </a:r>
          </a:p>
        </p:txBody>
      </p:sp>
      <p:sp>
        <p:nvSpPr>
          <p:cNvPr id="4" name="Cím 3">
            <a:extLst>
              <a:ext uri="{FF2B5EF4-FFF2-40B4-BE49-F238E27FC236}">
                <a16:creationId xmlns="" xmlns:a16="http://schemas.microsoft.com/office/drawing/2014/main" id="{279B8A8E-0908-4B0A-9620-C0F9B0AA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156459" cy="864096"/>
          </a:xfrm>
        </p:spPr>
        <p:txBody>
          <a:bodyPr/>
          <a:lstStyle/>
          <a:p>
            <a:pPr algn="ctr"/>
            <a:r>
              <a:rPr lang="hu-HU" dirty="0"/>
              <a:t>Példák a dajka feladataira</a:t>
            </a:r>
          </a:p>
        </p:txBody>
      </p:sp>
    </p:spTree>
    <p:extLst>
      <p:ext uri="{BB962C8B-B14F-4D97-AF65-F5344CB8AC3E}">
        <p14:creationId xmlns:p14="http://schemas.microsoft.com/office/powerpoint/2010/main" val="98150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8219256" cy="4281339"/>
          </a:xfrm>
        </p:spPr>
        <p:txBody>
          <a:bodyPr>
            <a:normAutofit fontScale="92500" lnSpcReduction="20000"/>
          </a:bodyPr>
          <a:lstStyle/>
          <a:p>
            <a:endParaRPr lang="hu-H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prstClr val="black"/>
                </a:solidFill>
                <a:latin typeface="Calibri"/>
                <a:cs typeface="+mn-cs"/>
              </a:rPr>
              <a:t>A bölcsődei dajka munkakör létrejöttének háttere, szükségessége. A dajka képzés várható hatása a minőségi kisgyermekellátásban.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prstClr val="black"/>
                </a:solidFill>
                <a:latin typeface="Calibri"/>
                <a:cs typeface="+mn-cs"/>
              </a:rPr>
              <a:t>A bölcsődei dajka munkaköri feladatai és kompetenciái.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prstClr val="black"/>
                </a:solidFill>
                <a:latin typeface="Calibri"/>
                <a:cs typeface="+mn-cs"/>
              </a:rPr>
              <a:t>A bölcsődei dajka kompetenciáinak érvényesülése a gyakorlatban </a:t>
            </a:r>
            <a:r>
              <a:rPr lang="hu-HU" sz="3000" dirty="0" smtClean="0">
                <a:solidFill>
                  <a:prstClr val="black"/>
                </a:solidFill>
                <a:latin typeface="Calibri"/>
                <a:cs typeface="+mn-cs"/>
              </a:rPr>
              <a:t>- </a:t>
            </a:r>
            <a:r>
              <a:rPr lang="hu-HU" sz="3000" dirty="0">
                <a:solidFill>
                  <a:prstClr val="black"/>
                </a:solidFill>
                <a:latin typeface="Calibri"/>
                <a:cs typeface="+mn-cs"/>
              </a:rPr>
              <a:t>különválasztva a hagyományos bölcsődei ellátást, a mini bölcsődétől és a többcélú intézményként működő egy csoportos óvoda-bölcsődétől.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1400" i="1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73344" y="44624"/>
            <a:ext cx="7724411" cy="1152128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jogszabályi háttér </a:t>
            </a:r>
            <a:br>
              <a:rPr lang="hu-HU" dirty="0"/>
            </a:br>
            <a:r>
              <a:rPr lang="hu-HU" dirty="0"/>
              <a:t>dajka kompetenciái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972800" y="720468"/>
            <a:ext cx="4669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94" y="4725144"/>
            <a:ext cx="13716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41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435100"/>
            <a:ext cx="8363272" cy="4691063"/>
          </a:xfrm>
        </p:spPr>
        <p:txBody>
          <a:bodyPr>
            <a:normAutofit/>
          </a:bodyPr>
          <a:lstStyle/>
          <a:p>
            <a:r>
              <a:rPr lang="hu-HU" dirty="0"/>
              <a:t>2 fő kisgyermeknevelő a jogszabályban meghatározott szakirányú végzettség - egy bölcsődei csoportban +</a:t>
            </a:r>
          </a:p>
          <a:p>
            <a:r>
              <a:rPr lang="hu-HU" dirty="0"/>
              <a:t>1 fő bölcsődei dajka alkalmazása szükséges – egy egységben (1 vagy 2 csoport) </a:t>
            </a:r>
          </a:p>
          <a:p>
            <a:r>
              <a:rPr lang="hu-HU" dirty="0"/>
              <a:t>bölcsődei dajkáknak az ágazati jogszabályban előírt 100 órás tanfolyamot kell elvégezniük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Bölcsőde</a:t>
            </a:r>
          </a:p>
        </p:txBody>
      </p:sp>
    </p:spTree>
    <p:extLst>
      <p:ext uri="{BB962C8B-B14F-4D97-AF65-F5344CB8AC3E}">
        <p14:creationId xmlns:p14="http://schemas.microsoft.com/office/powerpoint/2010/main" val="199483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4065315"/>
          </a:xfrm>
        </p:spPr>
        <p:txBody>
          <a:bodyPr/>
          <a:lstStyle/>
          <a:p>
            <a:r>
              <a:rPr lang="hu-HU" dirty="0"/>
              <a:t>1 fő kisgyermeknevelő a jogszabályban meghatározott szakirányú végzettséggel  </a:t>
            </a:r>
          </a:p>
          <a:p>
            <a:r>
              <a:rPr lang="hu-HU" dirty="0"/>
              <a:t>1 fő bölcsődei </a:t>
            </a:r>
            <a:r>
              <a:rPr lang="hu-HU" dirty="0" smtClean="0"/>
              <a:t>dajka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Mini Bölcsőde</a:t>
            </a:r>
          </a:p>
        </p:txBody>
      </p:sp>
    </p:spTree>
    <p:extLst>
      <p:ext uri="{BB962C8B-B14F-4D97-AF65-F5344CB8AC3E}">
        <p14:creationId xmlns:p14="http://schemas.microsoft.com/office/powerpoint/2010/main" val="184730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ab) </a:t>
            </a:r>
            <a:r>
              <a:rPr lang="hu-HU" b="1" dirty="0"/>
              <a:t>A szakmai dolgozók számított létszámának meghatározása</a:t>
            </a:r>
          </a:p>
          <a:p>
            <a:r>
              <a:rPr lang="hu-HU" b="1" dirty="0" err="1"/>
              <a:t>MBsz</a:t>
            </a:r>
            <a:r>
              <a:rPr lang="hu-HU" b="1" dirty="0"/>
              <a:t> = ha </a:t>
            </a:r>
            <a:r>
              <a:rPr lang="hu-HU" b="1" dirty="0" smtClean="0"/>
              <a:t>Le&gt;= </a:t>
            </a:r>
            <a:r>
              <a:rPr lang="hu-HU" b="1" dirty="0"/>
              <a:t>3, akkor 2,5 fő, egyébként 1,5 fő</a:t>
            </a:r>
          </a:p>
          <a:p>
            <a:r>
              <a:rPr lang="hu-HU" dirty="0" err="1"/>
              <a:t>BBsz</a:t>
            </a:r>
            <a:r>
              <a:rPr lang="hu-HU" dirty="0"/>
              <a:t> = [</a:t>
            </a:r>
            <a:r>
              <a:rPr lang="hu-HU" dirty="0" smtClean="0"/>
              <a:t>Le/12 </a:t>
            </a:r>
            <a:r>
              <a:rPr lang="hu-HU" dirty="0"/>
              <a:t>*2, de legalább 2 fő kisgyermeknevelő] </a:t>
            </a:r>
            <a:r>
              <a:rPr lang="hu-HU" dirty="0" smtClean="0"/>
              <a:t>+[Le/ </a:t>
            </a:r>
            <a:r>
              <a:rPr lang="hu-HU" dirty="0"/>
              <a:t>24, de legalább 1 fő bölcsődei dajka] </a:t>
            </a:r>
            <a:r>
              <a:rPr lang="hu-HU" dirty="0" smtClean="0"/>
              <a:t>+[(</a:t>
            </a:r>
            <a:r>
              <a:rPr lang="hu-HU" dirty="0"/>
              <a:t>ha </a:t>
            </a:r>
            <a:r>
              <a:rPr lang="hu-HU" dirty="0" smtClean="0"/>
              <a:t>Le&gt; </a:t>
            </a:r>
            <a:r>
              <a:rPr lang="hu-HU" dirty="0"/>
              <a:t>60, akkor +2 fő kisgyermeknevelő)] </a:t>
            </a:r>
            <a:r>
              <a:rPr lang="hu-HU" dirty="0" smtClean="0"/>
              <a:t>+egyesített </a:t>
            </a:r>
            <a:r>
              <a:rPr lang="hu-HU" dirty="0"/>
              <a:t>bölcsőde, bölcsődei igazgatóság esetén 1 </a:t>
            </a:r>
            <a:r>
              <a:rPr lang="hu-HU" dirty="0" smtClean="0"/>
              <a:t>fő szaktanácsadó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ahol:</a:t>
            </a:r>
          </a:p>
          <a:p>
            <a:r>
              <a:rPr lang="hu-HU" dirty="0" err="1"/>
              <a:t>MBsz</a:t>
            </a:r>
            <a:r>
              <a:rPr lang="hu-HU" dirty="0"/>
              <a:t> = mini bölcsődében a szakmai dolgozók számított létszáma,</a:t>
            </a:r>
          </a:p>
          <a:p>
            <a:r>
              <a:rPr lang="hu-HU" dirty="0" err="1"/>
              <a:t>BBsz</a:t>
            </a:r>
            <a:r>
              <a:rPr lang="hu-HU" dirty="0"/>
              <a:t> = bölcsődében a szakmai dolgozók számított létszáma,</a:t>
            </a:r>
          </a:p>
          <a:p>
            <a:pPr marL="0" indent="0">
              <a:buNone/>
            </a:pPr>
            <a:r>
              <a:rPr lang="hu-HU" dirty="0" smtClean="0"/>
              <a:t>Le = </a:t>
            </a:r>
            <a:r>
              <a:rPr lang="hu-HU" dirty="0"/>
              <a:t>a bölcsődei </a:t>
            </a:r>
            <a:r>
              <a:rPr lang="hu-HU" dirty="0" smtClean="0"/>
              <a:t>ellátottak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/>
          <a:lstStyle/>
          <a:p>
            <a:pPr algn="ctr"/>
            <a:r>
              <a:rPr lang="hu-HU" dirty="0"/>
              <a:t>2017. </a:t>
            </a:r>
            <a:r>
              <a:rPr lang="hu-HU" dirty="0" smtClean="0"/>
              <a:t>Évi </a:t>
            </a:r>
            <a:r>
              <a:rPr lang="hu-HU" dirty="0"/>
              <a:t>C. törvény - Magyarország 2018. évi központi költség</a:t>
            </a:r>
          </a:p>
        </p:txBody>
      </p:sp>
    </p:spTree>
    <p:extLst>
      <p:ext uri="{BB962C8B-B14F-4D97-AF65-F5344CB8AC3E}">
        <p14:creationId xmlns:p14="http://schemas.microsoft.com/office/powerpoint/2010/main" val="208400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/>
              <a:t>Bölcsődében, mini bölcsődében a bölcsődei dajka </a:t>
            </a:r>
          </a:p>
          <a:p>
            <a:pPr marL="0" indent="0" algn="just">
              <a:buNone/>
            </a:pPr>
            <a:r>
              <a:rPr lang="hu-HU" dirty="0"/>
              <a:t>megfelelő tudás elsajátításának birtokában kezdhesse meg tevékenységét, </a:t>
            </a:r>
          </a:p>
          <a:p>
            <a:pPr marL="0" indent="0" algn="just">
              <a:buNone/>
            </a:pPr>
            <a:r>
              <a:rPr lang="hu-HU" dirty="0"/>
              <a:t>szükséges egy </a:t>
            </a:r>
            <a:r>
              <a:rPr lang="hu-HU" b="1" dirty="0">
                <a:solidFill>
                  <a:schemeClr val="tx2"/>
                </a:solidFill>
              </a:rPr>
              <a:t>új</a:t>
            </a:r>
            <a:r>
              <a:rPr lang="hu-HU" dirty="0"/>
              <a:t>, </a:t>
            </a:r>
            <a:r>
              <a:rPr lang="hu-HU" b="1" dirty="0">
                <a:solidFill>
                  <a:schemeClr val="tx2"/>
                </a:solidFill>
              </a:rPr>
              <a:t>modern</a:t>
            </a:r>
            <a:r>
              <a:rPr lang="hu-HU" dirty="0"/>
              <a:t>, a </a:t>
            </a:r>
            <a:r>
              <a:rPr lang="hu-HU" b="1" dirty="0">
                <a:solidFill>
                  <a:schemeClr val="tx2"/>
                </a:solidFill>
              </a:rPr>
              <a:t>minőségi</a:t>
            </a:r>
            <a:r>
              <a:rPr lang="hu-HU" dirty="0"/>
              <a:t> képzés irányába mutató tanfolyam elvégzése, ahol az adott személy szakmai kompetenciái, valamint a gyakorlati készségei is fejlődnek.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Tanfolyam célja</a:t>
            </a:r>
          </a:p>
        </p:txBody>
      </p:sp>
      <p:sp>
        <p:nvSpPr>
          <p:cNvPr id="5" name="Jobbra nyíl 4"/>
          <p:cNvSpPr/>
          <p:nvPr/>
        </p:nvSpPr>
        <p:spPr>
          <a:xfrm flipV="1">
            <a:off x="1763688" y="1916832"/>
            <a:ext cx="1224136" cy="504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6419435" y="30426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01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Új képzési rendszer került bevezetésre, melynek gyakorlatba történő átültetése egy kiemelt projekt keretében pilot jelleggel kerül megvalósításra </a:t>
            </a:r>
          </a:p>
          <a:p>
            <a:pPr marL="0" indent="0">
              <a:buNone/>
            </a:pPr>
            <a:r>
              <a:rPr lang="hu-HU" dirty="0"/>
              <a:t>	EFOP-1.2.6-VEKOP-17-2017-00001 azonosítószámú </a:t>
            </a:r>
          </a:p>
          <a:p>
            <a:pPr marL="0" indent="0">
              <a:buNone/>
            </a:pPr>
            <a:r>
              <a:rPr lang="hu-HU" dirty="0"/>
              <a:t>	Családbarát ország megnevezésű kiemelt projekt </a:t>
            </a:r>
          </a:p>
          <a:p>
            <a:pPr marL="0" indent="0">
              <a:buNone/>
            </a:pPr>
            <a:r>
              <a:rPr lang="hu-HU" dirty="0"/>
              <a:t>	CSBO Nonprofit Kft. szervezésében</a:t>
            </a:r>
          </a:p>
          <a:p>
            <a:r>
              <a:rPr lang="hu-HU" dirty="0"/>
              <a:t>Minisztérium által módszertani feladatok ellátására az intézményi formák tekintetében kijelölt módszertani szervezet tanfolyamszervezőként működik közre a bölcsődei dajka munkakör ellátására szervezett tanfolyam esetében az általa kiválasztott bölcsődék bevonásával. 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Tanfolyam szervezés feltételei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673" y="4839898"/>
            <a:ext cx="13716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83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/>
          <a:lstStyle/>
          <a:p>
            <a:pPr algn="just"/>
            <a:r>
              <a:rPr lang="hu-HU" dirty="0"/>
              <a:t>Bölcsődei dajka speciális képzésének kialakítása, megszervezése: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dirty="0"/>
              <a:t>	EKP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dirty="0"/>
              <a:t> 	a hozzákapcsolódó tananyag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dirty="0"/>
              <a:t> 	</a:t>
            </a:r>
            <a:r>
              <a:rPr lang="hu-HU" sz="3200" dirty="0"/>
              <a:t>képzési rendeletben meghatározott</a:t>
            </a:r>
          </a:p>
          <a:p>
            <a:pPr marL="0" indent="0" algn="just">
              <a:buNone/>
            </a:pPr>
            <a:r>
              <a:rPr lang="hu-HU" dirty="0"/>
              <a:t>     </a:t>
            </a:r>
            <a:r>
              <a:rPr lang="hu-HU" sz="3200" dirty="0"/>
              <a:t>   tematika alapján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Képzési program célja</a:t>
            </a:r>
          </a:p>
        </p:txBody>
      </p:sp>
    </p:spTree>
    <p:extLst>
      <p:ext uri="{BB962C8B-B14F-4D97-AF65-F5344CB8AC3E}">
        <p14:creationId xmlns:p14="http://schemas.microsoft.com/office/powerpoint/2010/main" val="316444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A módszertani szervezet saját honlapján minden év január 15-éig tájékoztatást tesz közzé az adott évben meghirdetett tanfolyamokról. </a:t>
            </a:r>
          </a:p>
          <a:p>
            <a:r>
              <a:rPr lang="hu-HU" dirty="0"/>
              <a:t>A tájékoztatásnak tartalmaznia kell a képzés típusának megfelelő</a:t>
            </a:r>
          </a:p>
          <a:p>
            <a:pPr marL="0" indent="0">
              <a:buNone/>
            </a:pPr>
            <a:r>
              <a:rPr lang="hu-HU" dirty="0"/>
              <a:t>a) tanfolyamszervezőket megyei bontásban,</a:t>
            </a:r>
          </a:p>
          <a:p>
            <a:pPr marL="0" indent="0">
              <a:buNone/>
            </a:pPr>
            <a:r>
              <a:rPr lang="hu-HU" dirty="0"/>
              <a:t>b) a megállapított képzési díjat és </a:t>
            </a:r>
          </a:p>
          <a:p>
            <a:pPr marL="0" indent="0">
              <a:buNone/>
            </a:pPr>
            <a:r>
              <a:rPr lang="hu-HU" dirty="0"/>
              <a:t>c) a képzési tematikát.</a:t>
            </a:r>
          </a:p>
          <a:p>
            <a:endParaRPr lang="hu-HU" dirty="0"/>
          </a:p>
          <a:p>
            <a:r>
              <a:rPr lang="hu-HU" dirty="0"/>
              <a:t>A képzési díj megállapítására a módszertani szervezet tesz javaslatot a tanfolyamszervezők bevonásával, melyet a Minisztérium hagy jóvá. </a:t>
            </a:r>
          </a:p>
          <a:p>
            <a:r>
              <a:rPr lang="hu-HU" dirty="0"/>
              <a:t>A képzési díj megállapításának felülvizsgálatára a tárgyévet megelőző decemberben kerül sor.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1800" dirty="0"/>
              <a:t>A képzés kizárólag a képzési rendeletben foglalt tematika és az </a:t>
            </a:r>
            <a:r>
              <a:rPr lang="hu-HU" sz="1800" dirty="0" err="1"/>
              <a:t>EKP-ban</a:t>
            </a:r>
            <a:r>
              <a:rPr lang="hu-HU" sz="1800" dirty="0"/>
              <a:t> rögzített tananyag alapján történő megvalósításra irányulhat. </a:t>
            </a:r>
          </a:p>
          <a:p>
            <a:endParaRPr lang="hu-HU" sz="1800" dirty="0"/>
          </a:p>
          <a:p>
            <a:r>
              <a:rPr lang="hu-HU" sz="1800" dirty="0"/>
              <a:t>A képzés során valamennyi tanfolyam esetén minimálisan 7 fős, maximálisan legfeljebb 15 fős csoport indítására van lehetőség. </a:t>
            </a:r>
          </a:p>
          <a:p>
            <a:endParaRPr lang="hu-HU" sz="18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/>
          <a:lstStyle/>
          <a:p>
            <a:r>
              <a:rPr lang="hu-HU" dirty="0"/>
              <a:t>Képzési </a:t>
            </a:r>
            <a:r>
              <a:rPr lang="hu-HU" dirty="0" smtClean="0"/>
              <a:t>program és a későbbi eljárásrend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490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1714</Words>
  <Application>Microsoft Office PowerPoint</Application>
  <PresentationFormat>Diavetítés a képernyőre (4:3 oldalarány)</PresentationFormat>
  <Paragraphs>181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Helvetica</vt:lpstr>
      <vt:lpstr>Times New Roman</vt:lpstr>
      <vt:lpstr>Wingdings</vt:lpstr>
      <vt:lpstr>Office-téma</vt:lpstr>
      <vt:lpstr>Tájékoztató a bölcsődei dajka munkakörről </vt:lpstr>
      <vt:lpstr>jogszabályi háttér  dajka kompetenciái</vt:lpstr>
      <vt:lpstr>Bölcsőde</vt:lpstr>
      <vt:lpstr>Mini Bölcsőde</vt:lpstr>
      <vt:lpstr>2017. Évi C. törvény - Magyarország 2018. évi központi költség</vt:lpstr>
      <vt:lpstr>Tanfolyam célja</vt:lpstr>
      <vt:lpstr>Tanfolyam szervezés feltételei</vt:lpstr>
      <vt:lpstr>Képzési program célja</vt:lpstr>
      <vt:lpstr>Képzési program és a későbbi eljárásrend</vt:lpstr>
      <vt:lpstr>tanfolyamra való jelentkezés feltétele </vt:lpstr>
      <vt:lpstr>Mentesül a tanfolyam elvégzése alól</vt:lpstr>
      <vt:lpstr>Jogszabályi háttér</vt:lpstr>
      <vt:lpstr>Kompetenciák</vt:lpstr>
      <vt:lpstr>Bölcsődei dajka</vt:lpstr>
      <vt:lpstr>Képzés során megszerezhető kompetenciák</vt:lpstr>
      <vt:lpstr>Képzés során megszerezhető kompetenciák</vt:lpstr>
      <vt:lpstr>Képzés során megszerezhető kompetenciák</vt:lpstr>
      <vt:lpstr>Képzés során megszerezhető kompetenciák</vt:lpstr>
      <vt:lpstr>Példák a dajka feladataira</vt:lpstr>
      <vt:lpstr>PowerPoint bemutató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Katalin Végvári</cp:lastModifiedBy>
  <cp:revision>104</cp:revision>
  <dcterms:created xsi:type="dcterms:W3CDTF">2014-03-03T11:13:53Z</dcterms:created>
  <dcterms:modified xsi:type="dcterms:W3CDTF">2018-09-07T15:43:45Z</dcterms:modified>
</cp:coreProperties>
</file>